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autoCompressPictures="0">
  <p:sldMasterIdLst>
    <p:sldMasterId id="2147483692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TxStyle/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TxStyle/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TxStyle/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76" y="-11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presProps" Target="presProps.xml"  /><Relationship Id="rId12" Type="http://schemas.openxmlformats.org/officeDocument/2006/relationships/viewProps" Target="viewProps.xml"  /><Relationship Id="rId13" Type="http://schemas.openxmlformats.org/officeDocument/2006/relationships/theme" Target="theme/theme1.xml"  /><Relationship Id="rId14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C9084201-0513-0F48-B195-A9448538D1B3}" type="datetime1">
              <a:rPr lang="en-US"/>
              <a:pPr lvl="0">
                <a:defRPr/>
              </a:pPr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x-none"/>
              <a:t>Click to edit Master text styles</a:t>
            </a:r>
            <a:endParaRPr lang="x-none"/>
          </a:p>
          <a:p>
            <a:pPr lvl="1">
              <a:defRPr/>
            </a:pPr>
            <a:r>
              <a:rPr lang="x-none"/>
              <a:t>Second level</a:t>
            </a:r>
            <a:endParaRPr lang="x-none"/>
          </a:p>
          <a:p>
            <a:pPr lvl="2">
              <a:defRPr/>
            </a:pPr>
            <a:r>
              <a:rPr lang="x-none"/>
              <a:t>Third level</a:t>
            </a:r>
            <a:endParaRPr lang="x-none"/>
          </a:p>
          <a:p>
            <a:pPr lvl="3">
              <a:defRPr/>
            </a:pPr>
            <a:r>
              <a:rPr lang="x-none"/>
              <a:t>Fourth level</a:t>
            </a:r>
            <a:endParaRPr lang="x-none"/>
          </a:p>
          <a:p>
            <a:pPr lvl="4">
              <a:defRPr/>
            </a:pPr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63331C2-CF92-4C49-BE96-9AB521BF74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1833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2C6CFD-8A69-8B41-B314-3C0BE40DB0BE}" type="datetimeFigureOut">
              <a:rPr lang="en-US" smtClean="0"/>
              <a:t>24/08/19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9708EC-2D02-8542-A851-89B177DB12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6204745"/>
            <a:ext cx="8595360" cy="5914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735364"/>
            <a:ext cx="6553200" cy="457200"/>
          </a:xfrm>
          <a:solidFill>
            <a:srgbClr val="1F4D27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Digital agriculture workshop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south Korea 26</a:t>
            </a:r>
            <a:r>
              <a:rPr lang="en-US" baseline="30000" dirty="0">
                <a:solidFill>
                  <a:schemeClr val="bg1"/>
                </a:solidFill>
              </a:rPr>
              <a:t>th  -</a:t>
            </a:r>
            <a:r>
              <a:rPr lang="en-US" dirty="0">
                <a:solidFill>
                  <a:schemeClr val="bg1"/>
                </a:solidFill>
              </a:rPr>
              <a:t> 30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August,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605" y="1586617"/>
            <a:ext cx="6629400" cy="1056376"/>
          </a:xfrm>
        </p:spPr>
        <p:txBody>
          <a:bodyPr/>
          <a:lstStyle/>
          <a:p>
            <a:r>
              <a:rPr lang="en-US" sz="2800" dirty="0" smtClean="0">
                <a:solidFill>
                  <a:srgbClr val="000851"/>
                </a:solidFill>
              </a:rPr>
              <a:t>Action Plan </a:t>
            </a:r>
            <a:br>
              <a:rPr lang="en-US" sz="2800" dirty="0" smtClean="0">
                <a:solidFill>
                  <a:srgbClr val="000851"/>
                </a:solidFill>
              </a:rPr>
            </a:br>
            <a:endParaRPr lang="en-US" sz="2800" dirty="0">
              <a:solidFill>
                <a:srgbClr val="00085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805" y="3063220"/>
            <a:ext cx="67284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Guo</a:t>
            </a:r>
            <a:r>
              <a:rPr lang="en-US" sz="1400" b="1" dirty="0" smtClean="0"/>
              <a:t> Li, </a:t>
            </a:r>
            <a:r>
              <a:rPr lang="en-US" sz="1400" dirty="0" smtClean="0"/>
              <a:t>Senior Agriculture Economist, World Bank, Washington D.C</a:t>
            </a:r>
            <a:r>
              <a:rPr lang="en-US" sz="1400" b="1" dirty="0" smtClean="0"/>
              <a:t>. </a:t>
            </a:r>
            <a:r>
              <a:rPr lang="en-US" sz="1400" dirty="0" smtClean="0"/>
              <a:t>USA</a:t>
            </a:r>
          </a:p>
          <a:p>
            <a:r>
              <a:rPr lang="en-US" sz="1400" b="1" dirty="0" smtClean="0"/>
              <a:t>Abdul Fattah </a:t>
            </a:r>
            <a:r>
              <a:rPr lang="en-US" sz="1400" b="1" dirty="0" err="1" smtClean="0"/>
              <a:t>Tunio</a:t>
            </a:r>
            <a:r>
              <a:rPr lang="en-US" sz="1400" b="1" dirty="0" smtClean="0"/>
              <a:t>, </a:t>
            </a:r>
            <a:r>
              <a:rPr lang="en-US" sz="1400" dirty="0" smtClean="0"/>
              <a:t>Member (Development) Planning and Development Department, Government of Sindh, Pakistan.   </a:t>
            </a:r>
          </a:p>
          <a:p>
            <a:r>
              <a:rPr lang="en-US" sz="1400" b="1" dirty="0" err="1" smtClean="0"/>
              <a:t>Hidayatullah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Chhajro</a:t>
            </a:r>
            <a:r>
              <a:rPr lang="en-US" sz="1400" b="1" dirty="0" smtClean="0"/>
              <a:t>, </a:t>
            </a:r>
            <a:r>
              <a:rPr lang="en-US" sz="1400" dirty="0" smtClean="0"/>
              <a:t>Project Director, Director General Agriculture Extension, Government of Sindh, Pakistan.  </a:t>
            </a:r>
          </a:p>
          <a:p>
            <a:r>
              <a:rPr lang="en-US" sz="1400" b="1" dirty="0" smtClean="0"/>
              <a:t>Aftab A. Solangi,</a:t>
            </a:r>
            <a:r>
              <a:rPr lang="en-US" sz="1400" dirty="0" smtClean="0"/>
              <a:t> Chief M&amp;E Specialist, SAGP, Agriculture Department, Government of Sindh, Pakistan. </a:t>
            </a: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759" y="494597"/>
            <a:ext cx="1907665" cy="152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2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351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Pakistan on globe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34" y="759579"/>
            <a:ext cx="6858000" cy="571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3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26128" y="6372933"/>
            <a:ext cx="8260672" cy="3512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Country presentation </a:t>
            </a:r>
            <a:r>
              <a:rPr lang="mr-IN" sz="2000" smtClean="0"/>
              <a:t>–</a:t>
            </a:r>
            <a:r>
              <a:rPr lang="en-US" sz="2000" smtClean="0"/>
              <a:t> Pakistan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71989" y="1818009"/>
            <a:ext cx="7520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 Digital Technologies of Future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Governments Role in Creating Eco-System.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PPP </a:t>
            </a:r>
            <a:r>
              <a:rPr lang="mr-IN" sz="2400" dirty="0" smtClean="0"/>
              <a:t>–</a:t>
            </a:r>
            <a:r>
              <a:rPr lang="en-US" sz="2400" dirty="0" smtClean="0"/>
              <a:t> Implementation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Agriculture Entrepreneurship  </a:t>
            </a:r>
          </a:p>
          <a:p>
            <a:pPr lvl="3"/>
            <a:r>
              <a:rPr lang="en-US" sz="2400" b="1" i="1" dirty="0" smtClean="0">
                <a:solidFill>
                  <a:schemeClr val="accent4"/>
                </a:solidFill>
              </a:rPr>
              <a:t>(Everyone can be a smart farmer)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pPr algn="l"/>
            <a:r>
              <a:rPr lang="en-US" b="1" dirty="0"/>
              <a:t>1</a:t>
            </a:r>
            <a:r>
              <a:rPr lang="en-US" b="1" dirty="0" smtClean="0"/>
              <a:t>.  Takeaways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673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6428875"/>
            <a:ext cx="8261350" cy="32702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000" dirty="0" smtClean="0"/>
              <a:t>Country presentation </a:t>
            </a:r>
            <a:r>
              <a:rPr lang="mr-IN" sz="2000" dirty="0" smtClean="0"/>
              <a:t>–</a:t>
            </a:r>
            <a:r>
              <a:rPr lang="en-US" sz="2000" dirty="0" smtClean="0"/>
              <a:t> Pakistan </a:t>
            </a:r>
            <a:endParaRPr lang="en-US" sz="20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08695"/>
            <a:ext cx="762000" cy="212780"/>
          </a:xfrm>
        </p:spPr>
        <p:txBody>
          <a:bodyPr/>
          <a:lstStyle/>
          <a:p>
            <a:pPr>
              <a:defRPr/>
            </a:pPr>
            <a:fld id="{DBB422F7-9C0D-41E6-85B8-E7C83B6D5A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5291" y="1198756"/>
            <a:ext cx="77014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Yield Gap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000" dirty="0" smtClean="0"/>
              <a:t>Less Skills (GAP &amp; Gender Equality)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000" dirty="0" smtClean="0"/>
              <a:t>Poor Inputs (Seed, Irrigation, Production Technology etc.) 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000" dirty="0" smtClean="0"/>
              <a:t>Post-Harvest Losses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Population growth (2.1%),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Migration to Urban centers 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Climate Change 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Market Linkages 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Connectivity / Energy Gap  </a:t>
            </a:r>
            <a:endParaRPr lang="en-US" sz="2000" dirty="0"/>
          </a:p>
        </p:txBody>
      </p:sp>
      <p:sp>
        <p:nvSpPr>
          <p:cNvPr id="11" name="Title 11"/>
          <p:cNvSpPr txBox="1">
            <a:spLocks/>
          </p:cNvSpPr>
          <p:nvPr/>
        </p:nvSpPr>
        <p:spPr>
          <a:xfrm>
            <a:off x="426128" y="159329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2</a:t>
            </a:r>
            <a:r>
              <a:rPr lang="en-US" b="1" dirty="0" smtClean="0"/>
              <a:t>.  Challenges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117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B0D6E43-AA90-4C68-A2C2-B6CC3E3FF3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6415788"/>
            <a:ext cx="8261350" cy="327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Country presentation </a:t>
            </a:r>
            <a:r>
              <a:rPr lang="mr-IN" sz="2000" smtClean="0"/>
              <a:t>–</a:t>
            </a:r>
            <a:r>
              <a:rPr lang="en-US" sz="2000" smtClean="0"/>
              <a:t> Pakistan </a:t>
            </a:r>
            <a:endParaRPr lang="en-US" sz="20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26128" y="209140"/>
            <a:ext cx="8260672" cy="811934"/>
          </a:xfrm>
        </p:spPr>
        <p:txBody>
          <a:bodyPr/>
          <a:lstStyle/>
          <a:p>
            <a:pPr algn="l"/>
            <a:r>
              <a:rPr lang="en-US" b="1" dirty="0" smtClean="0"/>
              <a:t>3. Actions to Be taken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46306" y="1124045"/>
            <a:ext cx="8042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Short Term: </a:t>
            </a:r>
            <a:r>
              <a:rPr lang="en-US" sz="20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Digital Agriculture Policy (Database, GIS, Connectivity) 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46307" y="1894252"/>
            <a:ext cx="699470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Medium Term:</a:t>
            </a:r>
            <a:r>
              <a:rPr lang="en-US" sz="2000" b="1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Quality Inputs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Capacity Building and institutional Development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Good Practice (GAP &amp; HEIS)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Crop Diversification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Market Linkages </a:t>
            </a:r>
          </a:p>
          <a:p>
            <a:pPr marL="2171700" lvl="4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E-Platform </a:t>
            </a:r>
          </a:p>
          <a:p>
            <a:pPr marL="2171700" lvl="4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Agro-Processing / Value Chain </a:t>
            </a:r>
          </a:p>
          <a:p>
            <a:pPr marL="2171700" lvl="4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Storage Facilities </a:t>
            </a:r>
          </a:p>
          <a:p>
            <a:pPr marL="2171700" lvl="4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Market Grants for Startups 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Long Term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Agriculture Enterprises   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2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269"/>
            <a:ext cx="8260672" cy="720464"/>
          </a:xfrm>
        </p:spPr>
        <p:txBody>
          <a:bodyPr/>
          <a:lstStyle/>
          <a:p>
            <a:pPr algn="l"/>
            <a:r>
              <a:rPr lang="en-US" b="1" dirty="0" smtClean="0"/>
              <a:t>4. Opportunities &amp; 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777"/>
            <a:ext cx="8445554" cy="1746443"/>
          </a:xfrm>
        </p:spPr>
        <p:txBody>
          <a:bodyPr/>
          <a:lstStyle/>
          <a:p>
            <a:r>
              <a:rPr lang="en-US" b="1" dirty="0" smtClean="0"/>
              <a:t>Opportunities</a:t>
            </a:r>
          </a:p>
          <a:p>
            <a:pPr lvl="2"/>
            <a:r>
              <a:rPr lang="en-US" dirty="0" smtClean="0"/>
              <a:t>Availability of Technology </a:t>
            </a:r>
          </a:p>
          <a:p>
            <a:pPr lvl="2"/>
            <a:r>
              <a:rPr lang="en-US" dirty="0" smtClean="0"/>
              <a:t>Good Agriculture Resources (Land, Water, Climate, Manpower, Geographical Location </a:t>
            </a:r>
            <a:endParaRPr lang="en-US" dirty="0"/>
          </a:p>
          <a:p>
            <a:pPr lvl="2"/>
            <a:r>
              <a:rPr lang="en-US" dirty="0" smtClean="0"/>
              <a:t>Government Willingness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89883"/>
            <a:ext cx="8445554" cy="2640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Barriers</a:t>
            </a:r>
          </a:p>
          <a:p>
            <a:pPr lvl="1"/>
            <a:r>
              <a:rPr lang="en-US" sz="1800" dirty="0" smtClean="0"/>
              <a:t>Technology Gap </a:t>
            </a:r>
          </a:p>
          <a:p>
            <a:pPr lvl="1"/>
            <a:r>
              <a:rPr lang="en-US" sz="1800" dirty="0" smtClean="0"/>
              <a:t>Inadequate Policy and Regulations</a:t>
            </a:r>
          </a:p>
          <a:p>
            <a:pPr lvl="1"/>
            <a:r>
              <a:rPr lang="en-US" sz="1800" dirty="0" smtClean="0"/>
              <a:t>Lack of Quality Education</a:t>
            </a:r>
          </a:p>
          <a:p>
            <a:pPr lvl="1"/>
            <a:r>
              <a:rPr lang="en-US" sz="1800" dirty="0" smtClean="0"/>
              <a:t>Lack of Adequate Infrastructure Under Agriculture Extension/ Research </a:t>
            </a:r>
          </a:p>
          <a:p>
            <a:pPr lvl="1"/>
            <a:r>
              <a:rPr lang="en-US" sz="1800" dirty="0" smtClean="0"/>
              <a:t>Imbalance Resource Allocation to Agriculture Sector  </a:t>
            </a:r>
          </a:p>
          <a:p>
            <a:pPr lvl="1"/>
            <a:endParaRPr lang="en-US" sz="18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1752" y="6415788"/>
            <a:ext cx="8261350" cy="327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Country presentation </a:t>
            </a:r>
            <a:r>
              <a:rPr lang="mr-IN" sz="2000" dirty="0" smtClean="0"/>
              <a:t>–</a:t>
            </a:r>
            <a:r>
              <a:rPr lang="en-US" sz="2000" dirty="0" smtClean="0"/>
              <a:t> Pakistan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68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Technical assistance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96822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Digital Agriculture 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Technology transfer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Capacity Building and </a:t>
            </a:r>
            <a:r>
              <a:rPr lang="en-US" sz="2800" dirty="0"/>
              <a:t>I</a:t>
            </a:r>
            <a:r>
              <a:rPr lang="en-US" sz="2800" dirty="0" smtClean="0"/>
              <a:t>nstitutional Development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Agriculture Business Enterprise 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Enabling environment for FDI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6415788"/>
            <a:ext cx="8261350" cy="327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Country presentation </a:t>
            </a:r>
            <a:r>
              <a:rPr lang="mr-IN" sz="2000" dirty="0" smtClean="0"/>
              <a:t>–</a:t>
            </a:r>
            <a:r>
              <a:rPr lang="en-US" sz="2000" dirty="0" smtClean="0"/>
              <a:t> Pakistan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267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35093" y="2616600"/>
            <a:ext cx="5010458" cy="221086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b="1" dirty="0" smtClean="0"/>
              <a:t>Thank you</a:t>
            </a:r>
            <a:endParaRPr lang="en-US" sz="4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734" y="6318737"/>
            <a:ext cx="8260672" cy="35120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000" dirty="0" smtClean="0"/>
              <a:t>Country presentation </a:t>
            </a:r>
            <a:r>
              <a:rPr lang="mr-IN" sz="2000" dirty="0" smtClean="0"/>
              <a:t>–</a:t>
            </a:r>
            <a:r>
              <a:rPr lang="en-US" sz="2000" dirty="0" smtClean="0"/>
              <a:t> Pakistan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51420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MyeongJo-Extra"/>
        <a:font script="Hans" typeface="SimSun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MS Gothic"/>
        <a:font script="Hang" typeface="HYMyeongJo-Extra"/>
        <a:font script="Hans" typeface="Microsoft YaHei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United Nations </ep:Company>
  <ep:Words>316</ep:Words>
  <ep:PresentationFormat>On-screen Show (4:3)</ep:PresentationFormat>
  <ep:Paragraphs>72</ep:Paragraphs>
  <ep:Slides>8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ep:HeadingPairs>
  <ep:TitlesOfParts>
    <vt:vector size="9" baseType="lpstr">
      <vt:lpstr>Apothecary</vt:lpstr>
      <vt:lpstr xml:space="preserve">Action Plan  </vt:lpstr>
      <vt:lpstr>Pakistan on globe</vt:lpstr>
      <vt:lpstr>1.  Takeaways</vt:lpstr>
      <vt:lpstr xml:space="preserve">Country presentation – Pakistan </vt:lpstr>
      <vt:lpstr xml:space="preserve">3. Actions to Be taken </vt:lpstr>
      <vt:lpstr>4. Opportunities &amp; Barriers</vt:lpstr>
      <vt:lpstr xml:space="preserve">5. Technical assistance </vt:lpstr>
      <vt:lpstr xml:space="preserve">Country presentation – Pakistan 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2019-08-24T10:16:23.000</dcterms:created>
  <dc:creator>Aftab  Solangi</dc:creator>
  <cp:lastModifiedBy>GKEDC</cp:lastModifiedBy>
  <dcterms:modified xsi:type="dcterms:W3CDTF">2019-08-30T00:57:53.600</dcterms:modified>
  <cp:revision>38</cp:revision>
  <dc:title>Digital agriculture face to face workshop – south korea</dc:title>
  <cp:version/>
</cp:coreProperties>
</file>